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8" r:id="rId1"/>
    <p:sldMasterId id="2147483900" r:id="rId2"/>
    <p:sldMasterId id="2147483912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2" r:id="rId14"/>
    <p:sldId id="274" r:id="rId15"/>
    <p:sldId id="270" r:id="rId16"/>
    <p:sldId id="276" r:id="rId17"/>
    <p:sldId id="273" r:id="rId18"/>
    <p:sldId id="277" r:id="rId19"/>
    <p:sldId id="266" r:id="rId20"/>
    <p:sldId id="267" r:id="rId21"/>
    <p:sldId id="269" r:id="rId22"/>
    <p:sldId id="268" r:id="rId23"/>
    <p:sldId id="275" r:id="rId24"/>
    <p:sldId id="271" r:id="rId25"/>
  </p:sldIdLst>
  <p:sldSz cx="9144000" cy="6858000" type="screen4x3"/>
  <p:notesSz cx="6858000" cy="9144000"/>
  <p:embeddedFontLst>
    <p:embeddedFont>
      <p:font typeface="Palatino Linotype" pitchFamily="18" charset="0"/>
      <p:regular r:id="rId26"/>
      <p:bold r:id="rId27"/>
      <p:italic r:id="rId28"/>
      <p:boldItalic r:id="rId29"/>
    </p:embeddedFont>
    <p:embeddedFont>
      <p:font typeface="Garamond" pitchFamily="18" charset="0"/>
      <p:regular r:id="rId30"/>
      <p:bold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18414B3-0D81-475E-9498-ABBC1B16F45D}">
          <p14:sldIdLst>
            <p14:sldId id="256"/>
          </p14:sldIdLst>
        </p14:section>
        <p14:section name="Untitled Section" id="{B4B0E6DA-B650-4205-8150-36B74957C6B3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72"/>
            <p14:sldId id="274"/>
            <p14:sldId id="270"/>
            <p14:sldId id="276"/>
            <p14:sldId id="273"/>
            <p14:sldId id="277"/>
            <p14:sldId id="266"/>
            <p14:sldId id="267"/>
            <p14:sldId id="269"/>
            <p14:sldId id="268"/>
            <p14:sldId id="275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0C46D2A4-D13B-4A98-B063-F00F54EEDA71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7432-C3E9-436E-80D5-FF0C776AB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7432-C3E9-436E-80D5-FF0C776AB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7432-C3E9-436E-80D5-FF0C776AB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27432-C3E9-436E-80D5-FF0C776AB9B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27432-C3E9-436E-80D5-FF0C776AB9B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27432-C3E9-436E-80D5-FF0C776AB9B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27432-C3E9-436E-80D5-FF0C776AB9B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27432-C3E9-436E-80D5-FF0C776AB9B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27432-C3E9-436E-80D5-FF0C776AB9B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27432-C3E9-436E-80D5-FF0C776AB9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27432-C3E9-436E-80D5-FF0C776AB9B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7432-C3E9-436E-80D5-FF0C776AB9B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727432-C3E9-436E-80D5-FF0C776AB9B5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7432-C3E9-436E-80D5-FF0C776AB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7432-C3E9-436E-80D5-FF0C776AB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0C46D2A4-D13B-4A98-B063-F00F54EEDA71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4/11/2013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7432-C3E9-436E-80D5-FF0C776AB9B5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4/11/2013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7432-C3E9-436E-80D5-FF0C776AB9B5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497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4/11/2013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7432-C3E9-436E-80D5-FF0C776AB9B5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99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4/11/2013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7432-C3E9-436E-80D5-FF0C776AB9B5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4/11/2013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7432-C3E9-436E-80D5-FF0C776AB9B5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060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4/11/2013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7432-C3E9-436E-80D5-FF0C776AB9B5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71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4/11/2013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7432-C3E9-436E-80D5-FF0C776AB9B5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35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7432-C3E9-436E-80D5-FF0C776AB9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4/11/2013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7432-C3E9-436E-80D5-FF0C776AB9B5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84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4/11/2013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7432-C3E9-436E-80D5-FF0C776AB9B5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594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4/11/2013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7432-C3E9-436E-80D5-FF0C776AB9B5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520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4/11/2013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7432-C3E9-436E-80D5-FF0C776AB9B5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65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7432-C3E9-436E-80D5-FF0C776AB9B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7432-C3E9-436E-80D5-FF0C776AB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7432-C3E9-436E-80D5-FF0C776AB9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7432-C3E9-436E-80D5-FF0C776AB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7432-C3E9-436E-80D5-FF0C776AB9B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D2A4-D13B-4A98-B063-F00F54EEDA71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27432-C3E9-436E-80D5-FF0C776AB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C46D2A4-D13B-4A98-B063-F00F54EEDA71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A2727432-C3E9-436E-80D5-FF0C776AB9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C46D2A4-D13B-4A98-B063-F00F54EEDA71}" type="datetimeFigureOut">
              <a:rPr lang="en-US" smtClean="0"/>
              <a:t>4/11/2013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A2727432-C3E9-436E-80D5-FF0C776AB9B5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C46D2A4-D13B-4A98-B063-F00F54EEDA71}" type="datetimeFigureOut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4/11/2013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A2727432-C3E9-436E-80D5-FF0C776AB9B5}" type="slidenum">
              <a:rPr lang="en-US" smtClean="0">
                <a:solidFill>
                  <a:srgbClr val="9E8E5C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>
              <a:solidFill>
                <a:srgbClr val="9E8E5C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8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mtClean="0">
                <a:solidFill>
                  <a:prstClr val="black"/>
                </a:solidFill>
                <a:latin typeface="Adobe Heiti Std R" pitchFamily="34" charset="-128"/>
                <a:ea typeface="Adobe Heiti Std R" pitchFamily="34" charset="-128"/>
              </a:rPr>
              <a:t>Bang the Drum for Jesus</a:t>
            </a:r>
            <a:br>
              <a:rPr lang="en-US" smtClean="0">
                <a:solidFill>
                  <a:prstClr val="black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US" sz="2700" smtClean="0"/>
              <a:t>Civilian Uprisings against the Use of Musical Warfare by the Early Salvation Army</a:t>
            </a:r>
            <a:endParaRPr lang="en-US" sz="2700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905000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200" i="0" dirty="0" smtClean="0"/>
              <a:t>Ronda L. </a:t>
            </a:r>
            <a:r>
              <a:rPr lang="en-US" sz="7200" i="0" dirty="0" err="1" smtClean="0"/>
              <a:t>Sewald</a:t>
            </a:r>
            <a:endParaRPr lang="en-US" sz="7200" i="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200" i="0" dirty="0" smtClean="0"/>
              <a:t>rsewald@indiana.edu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200" i="0" dirty="0" smtClean="0"/>
              <a:t>April 13, 2013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200" i="0" dirty="0" smtClean="0"/>
              <a:t>IU Cultural Studies Program Seventh Annual Conference</a:t>
            </a:r>
            <a:endParaRPr lang="en-US" sz="7200" i="0" dirty="0"/>
          </a:p>
        </p:txBody>
      </p:sp>
    </p:spTree>
    <p:extLst>
      <p:ext uri="{BB962C8B-B14F-4D97-AF65-F5344CB8AC3E}">
        <p14:creationId xmlns:p14="http://schemas.microsoft.com/office/powerpoint/2010/main" val="276354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5257800"/>
            <a:ext cx="7543800" cy="914400"/>
          </a:xfrm>
        </p:spPr>
        <p:txBody>
          <a:bodyPr/>
          <a:lstStyle/>
          <a:p>
            <a:r>
              <a:rPr lang="en-US" dirty="0" smtClean="0"/>
              <a:t>Cathedral of the Open Air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" t="1276" r="1616"/>
          <a:stretch/>
        </p:blipFill>
        <p:spPr>
          <a:xfrm>
            <a:off x="3048001" y="304800"/>
            <a:ext cx="3200400" cy="487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4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5 nauck-salvation-army_excerp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66798" y="2484438"/>
            <a:ext cx="411163" cy="411162"/>
          </a:xfrm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2057400" y="1828801"/>
            <a:ext cx="6324600" cy="1752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>
              <a:lnSpc>
                <a:spcPct val="120000"/>
              </a:lnSpc>
              <a:buNone/>
            </a:pPr>
            <a:r>
              <a:rPr lang="en-US" sz="3200" dirty="0" smtClean="0">
                <a:effectLst/>
              </a:rPr>
              <a:t>“Salvation Army Song: My </a:t>
            </a:r>
            <a:r>
              <a:rPr lang="en-US" sz="3200" dirty="0">
                <a:effectLst/>
              </a:rPr>
              <a:t>Heart’s Door Wide I’m </a:t>
            </a:r>
            <a:r>
              <a:rPr lang="en-US" sz="3200" dirty="0" smtClean="0">
                <a:effectLst/>
              </a:rPr>
              <a:t>Swinging” </a:t>
            </a:r>
            <a:r>
              <a:rPr lang="en-US" sz="3200" dirty="0">
                <a:effectLst/>
              </a:rPr>
              <a:t>performed by </a:t>
            </a:r>
            <a:r>
              <a:rPr lang="en-US" sz="3200" dirty="0" smtClean="0">
                <a:effectLst/>
              </a:rPr>
              <a:t>[H.S</a:t>
            </a:r>
            <a:r>
              <a:rPr lang="en-US" sz="3200" dirty="0">
                <a:effectLst/>
              </a:rPr>
              <a:t>. Dudley and the Columbia Male </a:t>
            </a:r>
            <a:r>
              <a:rPr lang="en-US" sz="3200" dirty="0" smtClean="0">
                <a:effectLst/>
              </a:rPr>
              <a:t>Quartet]. Columbia </a:t>
            </a:r>
            <a:r>
              <a:rPr lang="en-US" sz="3200" dirty="0">
                <a:effectLst/>
              </a:rPr>
              <a:t>Salvation Army Series 30901</a:t>
            </a:r>
            <a:r>
              <a:rPr lang="en-US" sz="3200" dirty="0" smtClean="0">
                <a:effectLst/>
              </a:rPr>
              <a:t>. Broadcast </a:t>
            </a:r>
            <a:r>
              <a:rPr lang="en-US" sz="3200" dirty="0">
                <a:effectLst/>
              </a:rPr>
              <a:t>on Radio </a:t>
            </a:r>
            <a:r>
              <a:rPr lang="en-US" sz="3200" dirty="0" err="1">
                <a:effectLst/>
              </a:rPr>
              <a:t>Dismuke</a:t>
            </a:r>
            <a:r>
              <a:rPr lang="en-US" sz="3200" dirty="0">
                <a:effectLst/>
              </a:rPr>
              <a:t>, </a:t>
            </a:r>
            <a:r>
              <a:rPr lang="en-US" sz="3200" dirty="0" smtClean="0">
                <a:effectLst/>
              </a:rPr>
              <a:t>28 Oct. 2008.</a:t>
            </a:r>
            <a:endParaRPr lang="en-US" sz="3200" dirty="0">
              <a:effectLst/>
            </a:endParaRPr>
          </a:p>
          <a:p>
            <a:pPr marL="18288" indent="0" algn="r">
              <a:buFont typeface="Wingdings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88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eorge Graham - The Salvation Army_excerp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24.6608"/>
                </p14:media>
              </p:ext>
            </p:extLst>
          </p:nvPr>
        </p:nvPicPr>
        <p:blipFill>
          <a:blip r:embed="rId4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66799" y="955916"/>
            <a:ext cx="411163" cy="411163"/>
          </a:xfrm>
          <a:prstGeom prst="rect">
            <a:avLst/>
          </a:prstGeom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2057400" y="609600"/>
            <a:ext cx="6096000" cy="1447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74320" indent="-256032" algn="l" defTabSz="914400" rtl="0" eaLnBrk="1" latinLnBrk="0" hangingPunct="1">
              <a:spcBef>
                <a:spcPct val="20000"/>
              </a:spcBef>
              <a:spcAft>
                <a:spcPts val="0"/>
              </a:spcAft>
              <a:buSzPct val="60000"/>
              <a:buFont typeface="Wingdings" pitchFamily="2" charset="2"/>
              <a:buChar char="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400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058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7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6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6596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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24028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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51460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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834640" indent="-256032" algn="l" defTabSz="914400" rtl="0" eaLnBrk="1" latinLnBrk="0" hangingPunct="1">
              <a:spcBef>
                <a:spcPct val="20000"/>
              </a:spcBef>
              <a:buSzPct val="60000"/>
              <a:buFont typeface="Wingdings" pitchFamily="2" charset="2"/>
              <a:buChar char=""/>
              <a:defRPr sz="14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18288" indent="0">
              <a:buNone/>
            </a:pPr>
            <a:r>
              <a:rPr lang="en-US" dirty="0" smtClean="0">
                <a:effectLst/>
              </a:rPr>
              <a:t>“Imitation of a Meeting of the Salvation Army” performed by George Graham. 7” </a:t>
            </a:r>
            <a:r>
              <a:rPr lang="en-US" dirty="0" err="1" smtClean="0">
                <a:effectLst/>
              </a:rPr>
              <a:t>Zonophone</a:t>
            </a:r>
            <a:r>
              <a:rPr lang="en-US" dirty="0" smtClean="0">
                <a:effectLst/>
              </a:rPr>
              <a:t> Arch 1391.</a:t>
            </a:r>
            <a:endParaRPr lang="en-US" dirty="0">
              <a:effectLst/>
            </a:endParaRPr>
          </a:p>
          <a:p>
            <a:pPr marL="18288" indent="0" algn="r">
              <a:buFont typeface="Wingdings" pitchFamily="2" charset="2"/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2154972"/>
            <a:ext cx="8305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Captain</a:t>
            </a:r>
            <a:r>
              <a:rPr lang="en-US" sz="2000" dirty="0"/>
              <a:t>: All right now, brothers and sisters, I am glad to see </a:t>
            </a:r>
            <a:r>
              <a:rPr lang="en-US" sz="2000" dirty="0" smtClean="0"/>
              <a:t>such a large crowd </a:t>
            </a:r>
            <a:r>
              <a:rPr lang="en-US" sz="2000" dirty="0"/>
              <a:t>here this </a:t>
            </a:r>
            <a:r>
              <a:rPr lang="en-US" sz="2000" dirty="0" smtClean="0"/>
              <a:t>evening, hallelujah</a:t>
            </a:r>
            <a:r>
              <a:rPr lang="en-US" sz="2000" dirty="0"/>
              <a:t>! I shall now introduce one of our latest converts, by the name of Tuck Tommy, who used to be a member of the Dirty Dozen, but he’s saved now, hallelujah! And he’ll get up and relate his experience.</a:t>
            </a:r>
          </a:p>
          <a:p>
            <a:endParaRPr lang="en-US" sz="2000" dirty="0" smtClean="0"/>
          </a:p>
          <a:p>
            <a:r>
              <a:rPr lang="en-US" sz="2000" dirty="0" smtClean="0"/>
              <a:t>Narrator</a:t>
            </a:r>
            <a:r>
              <a:rPr lang="en-US" sz="2000" dirty="0"/>
              <a:t>: Now Tommy gets up.</a:t>
            </a:r>
          </a:p>
          <a:p>
            <a:endParaRPr lang="en-US" sz="2000" dirty="0" smtClean="0"/>
          </a:p>
          <a:p>
            <a:r>
              <a:rPr lang="en-US" sz="2000" dirty="0" smtClean="0"/>
              <a:t>Tommy</a:t>
            </a:r>
            <a:r>
              <a:rPr lang="en-US" sz="2000" dirty="0"/>
              <a:t>: Well, brothers and sisters, brothers and sisters. I’m pleased and happy that I can get up in this meeting this evening and tell you that I’m saved, see? And I am saved, too. That’s </a:t>
            </a:r>
            <a:r>
              <a:rPr lang="en-US" sz="2000" dirty="0" smtClean="0"/>
              <a:t>dead straight. There’s no </a:t>
            </a:r>
            <a:r>
              <a:rPr lang="en-US" sz="2000" dirty="0"/>
              <a:t>bluff about that. And some of </a:t>
            </a:r>
            <a:r>
              <a:rPr lang="en-US" sz="2000"/>
              <a:t>you </a:t>
            </a:r>
            <a:r>
              <a:rPr lang="en-US" sz="2000" smtClean="0"/>
              <a:t>blokes </a:t>
            </a:r>
            <a:r>
              <a:rPr lang="en-US" sz="2000" dirty="0"/>
              <a:t>and mugs </a:t>
            </a:r>
            <a:r>
              <a:rPr lang="en-US" sz="2000" dirty="0" smtClean="0"/>
              <a:t>who are sitting </a:t>
            </a:r>
            <a:r>
              <a:rPr lang="en-US" sz="2000" dirty="0"/>
              <a:t>out there, come up and get save you’d be better off, too, see?</a:t>
            </a:r>
          </a:p>
        </p:txBody>
      </p:sp>
    </p:spTree>
    <p:extLst>
      <p:ext uri="{BB962C8B-B14F-4D97-AF65-F5344CB8AC3E}">
        <p14:creationId xmlns:p14="http://schemas.microsoft.com/office/powerpoint/2010/main" val="301945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5943600"/>
            <a:ext cx="7543800" cy="609600"/>
          </a:xfrm>
        </p:spPr>
        <p:txBody>
          <a:bodyPr/>
          <a:lstStyle/>
          <a:p>
            <a:pPr algn="ctr"/>
            <a:r>
              <a:rPr lang="en-US" sz="3600" dirty="0" smtClean="0"/>
              <a:t>Army Parodies Targeting the Drum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81000"/>
            <a:ext cx="6019800" cy="526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0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762000" y="5943600"/>
            <a:ext cx="75438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600" smtClean="0"/>
              <a:t>Army Parodies Targeting the Drum</a:t>
            </a:r>
            <a:endParaRPr lang="en-US" sz="3600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27" y="381000"/>
            <a:ext cx="7583364" cy="5257800"/>
          </a:xfrm>
        </p:spPr>
      </p:pic>
    </p:spTree>
    <p:extLst>
      <p:ext uri="{BB962C8B-B14F-4D97-AF65-F5344CB8AC3E}">
        <p14:creationId xmlns:p14="http://schemas.microsoft.com/office/powerpoint/2010/main" val="302648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4 SalvationNell2_excerp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14400" y="5189463"/>
            <a:ext cx="487363" cy="487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8800" y="5083314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 “Salvation Nell” (1913) performed by the Peerless Quartet. Edison Blue </a:t>
            </a:r>
            <a:r>
              <a:rPr lang="en-US" sz="2000" dirty="0" err="1" smtClean="0"/>
              <a:t>Amberol</a:t>
            </a:r>
            <a:r>
              <a:rPr lang="en-US" sz="2000" dirty="0" smtClean="0"/>
              <a:t> 2027.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931538" y="6019800"/>
            <a:ext cx="71456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Army Parodies Targeting the Drum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9" b="1408"/>
          <a:stretch/>
        </p:blipFill>
        <p:spPr bwMode="auto">
          <a:xfrm>
            <a:off x="2815269" y="304800"/>
            <a:ext cx="3378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25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6447"/>
            <a:ext cx="6868801" cy="4993753"/>
          </a:xfrm>
        </p:spPr>
      </p:pic>
      <p:sp>
        <p:nvSpPr>
          <p:cNvPr id="4" name="Rectangle 3"/>
          <p:cNvSpPr/>
          <p:nvPr/>
        </p:nvSpPr>
        <p:spPr>
          <a:xfrm>
            <a:off x="1219200" y="574257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Army Parodies Targeting the Drum</a:t>
            </a:r>
          </a:p>
        </p:txBody>
      </p:sp>
    </p:spTree>
    <p:extLst>
      <p:ext uri="{BB962C8B-B14F-4D97-AF65-F5344CB8AC3E}">
        <p14:creationId xmlns:p14="http://schemas.microsoft.com/office/powerpoint/2010/main" val="145661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5334000"/>
            <a:ext cx="7543800" cy="1143000"/>
          </a:xfrm>
        </p:spPr>
        <p:txBody>
          <a:bodyPr/>
          <a:lstStyle/>
          <a:p>
            <a:r>
              <a:rPr lang="en-US" sz="3200" dirty="0" smtClean="0"/>
              <a:t>“Mobbing Salvationists,” </a:t>
            </a:r>
            <a:r>
              <a:rPr lang="en-US" sz="3200" i="1" dirty="0" smtClean="0"/>
              <a:t>The National Police Gazette</a:t>
            </a:r>
            <a:r>
              <a:rPr lang="en-US" sz="3200" dirty="0" smtClean="0"/>
              <a:t> 9 Jul. 1887.</a:t>
            </a:r>
            <a:endParaRPr lang="en-US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2" t="21166" r="20709" b="8213"/>
          <a:stretch/>
        </p:blipFill>
        <p:spPr bwMode="auto">
          <a:xfrm>
            <a:off x="1110791" y="304800"/>
            <a:ext cx="6966409" cy="484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19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6800" y="685801"/>
            <a:ext cx="7162800" cy="4952999"/>
          </a:xfrm>
        </p:spPr>
        <p:txBody>
          <a:bodyPr>
            <a:normAutofit fontScale="85000" lnSpcReduction="20000"/>
          </a:bodyPr>
          <a:lstStyle/>
          <a:p>
            <a:pPr marL="18288" indent="0">
              <a:buNone/>
            </a:pPr>
            <a:r>
              <a:rPr lang="en-US" sz="2800" dirty="0" smtClean="0"/>
              <a:t>Mr</a:t>
            </a:r>
            <a:r>
              <a:rPr lang="en-US" sz="2800" dirty="0"/>
              <a:t>. Jones, our landlord, whose house is next </a:t>
            </a:r>
            <a:r>
              <a:rPr lang="en-US" sz="2800" dirty="0" smtClean="0"/>
              <a:t>to the </a:t>
            </a:r>
            <a:r>
              <a:rPr lang="en-US" sz="2800" dirty="0"/>
              <a:t>Barracks, has been complaining about </a:t>
            </a:r>
            <a:r>
              <a:rPr lang="en-US" sz="2800" dirty="0" smtClean="0"/>
              <a:t>our beating </a:t>
            </a:r>
            <a:r>
              <a:rPr lang="en-US" sz="2800" dirty="0"/>
              <a:t>the drum inside on Sunday mornings. I hear that he is in the habit of making up </a:t>
            </a:r>
            <a:r>
              <a:rPr lang="en-US" sz="2800" dirty="0" smtClean="0"/>
              <a:t>his weeks</a:t>
            </a:r>
            <a:r>
              <a:rPr lang="en-US" sz="2800" dirty="0"/>
              <a:t>’ </a:t>
            </a:r>
            <a:r>
              <a:rPr lang="en-US" sz="2800" dirty="0" smtClean="0"/>
              <a:t>accounts </a:t>
            </a:r>
            <a:r>
              <a:rPr lang="en-US" sz="2800" dirty="0"/>
              <a:t>at these times, and I suppose he probably speaks the </a:t>
            </a:r>
            <a:r>
              <a:rPr lang="en-US" sz="2800" dirty="0" smtClean="0"/>
              <a:t>truth </a:t>
            </a:r>
            <a:r>
              <a:rPr lang="en-US" sz="2800" dirty="0"/>
              <a:t>when he says </a:t>
            </a:r>
            <a:r>
              <a:rPr lang="en-US" sz="2800" dirty="0" smtClean="0"/>
              <a:t>we disturb </a:t>
            </a:r>
            <a:r>
              <a:rPr lang="en-US" sz="2800" dirty="0"/>
              <a:t>him. At any rate, I think it would be wise to discontinue this practice, for a time at least, </a:t>
            </a:r>
            <a:r>
              <a:rPr lang="en-US" sz="2800" dirty="0" smtClean="0"/>
              <a:t>as he </a:t>
            </a:r>
            <a:r>
              <a:rPr lang="en-US" sz="2800" dirty="0"/>
              <a:t>may turn us out, and shall do so unless I hear from you to the contrary</a:t>
            </a:r>
            <a:r>
              <a:rPr lang="en-US" sz="2800" dirty="0" smtClean="0"/>
              <a:t>.</a:t>
            </a:r>
          </a:p>
          <a:p>
            <a:pPr marL="18288" indent="0">
              <a:buNone/>
            </a:pPr>
            <a:endParaRPr lang="en-US" dirty="0" smtClean="0"/>
          </a:p>
          <a:p>
            <a:pPr marL="18288" indent="0">
              <a:buNone/>
            </a:pPr>
            <a:endParaRPr lang="en-US" dirty="0"/>
          </a:p>
          <a:p>
            <a:pPr marL="18288" indent="0" algn="r">
              <a:buNone/>
            </a:pPr>
            <a:r>
              <a:rPr lang="en-US" sz="2800" dirty="0" smtClean="0"/>
              <a:t>- Template from</a:t>
            </a:r>
          </a:p>
          <a:p>
            <a:pPr marL="18288" indent="0" algn="r">
              <a:buNone/>
            </a:pPr>
            <a:r>
              <a:rPr lang="en-US" sz="2800" i="1" dirty="0">
                <a:effectLst/>
              </a:rPr>
              <a:t>Orders and Regulations for </a:t>
            </a:r>
            <a:br>
              <a:rPr lang="en-US" sz="2800" i="1" dirty="0">
                <a:effectLst/>
              </a:rPr>
            </a:br>
            <a:r>
              <a:rPr lang="en-US" sz="2800" i="1" dirty="0">
                <a:effectLst/>
              </a:rPr>
              <a:t>Field Officers of The Salvation Army</a:t>
            </a:r>
            <a:endParaRPr lang="en-US" sz="2800" dirty="0">
              <a:effectLst/>
            </a:endParaRPr>
          </a:p>
          <a:p>
            <a:pPr marL="18288" indent="0" algn="r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28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"/>
            <a:ext cx="8590081" cy="4495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4876800"/>
            <a:ext cx="7543800" cy="1447800"/>
          </a:xfrm>
        </p:spPr>
        <p:txBody>
          <a:bodyPr/>
          <a:lstStyle/>
          <a:p>
            <a:pPr algn="ctr"/>
            <a:r>
              <a:rPr lang="en-US" sz="3200" dirty="0" smtClean="0"/>
              <a:t>Select headlines about the Army drum from across the US in </a:t>
            </a:r>
            <a:r>
              <a:rPr lang="en-US" sz="3200" dirty="0"/>
              <a:t>the ’80s </a:t>
            </a:r>
            <a:r>
              <a:rPr lang="en-US" sz="3200" dirty="0" smtClean="0"/>
              <a:t>and ’90s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55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82002"/>
            <a:ext cx="6781800" cy="4813998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1596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Today’s Salvation Army at Work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5145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00100" y="5410200"/>
            <a:ext cx="7543800" cy="914400"/>
          </a:xfrm>
        </p:spPr>
        <p:txBody>
          <a:bodyPr/>
          <a:lstStyle/>
          <a:p>
            <a:r>
              <a:rPr lang="en-US" sz="4400" dirty="0" smtClean="0"/>
              <a:t>Rock the Red Kettle Concert</a:t>
            </a:r>
            <a:endParaRPr lang="en-US" sz="4400" dirty="0"/>
          </a:p>
        </p:txBody>
      </p:sp>
      <p:pic>
        <p:nvPicPr>
          <p:cNvPr id="7170" name="Picture 2" descr="http://www.newfrontierpublications.org/nf/wp-content/uploads/2011/12/rock-the-kettl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61108"/>
            <a:ext cx="3657600" cy="212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salvationarmyexpectchange.org/wp-content/uploads/2010/12/RockTheRedKett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3640937" cy="482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salvationarmynorth.org/wp-content/uploads/2012/12/RTRK-Concert-562x3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7200"/>
            <a:ext cx="3657600" cy="243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86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Moon 37"/>
          <p:cNvSpPr/>
          <p:nvPr/>
        </p:nvSpPr>
        <p:spPr>
          <a:xfrm rot="696163" flipH="1">
            <a:off x="6433358" y="4020282"/>
            <a:ext cx="228600" cy="457200"/>
          </a:xfrm>
          <a:prstGeom prst="moon">
            <a:avLst/>
          </a:prstGeom>
          <a:solidFill>
            <a:srgbClr val="FF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oon 36"/>
          <p:cNvSpPr/>
          <p:nvPr/>
        </p:nvSpPr>
        <p:spPr>
          <a:xfrm rot="20194741">
            <a:off x="5339248" y="4012002"/>
            <a:ext cx="228600" cy="457200"/>
          </a:xfrm>
          <a:prstGeom prst="moon">
            <a:avLst/>
          </a:prstGeom>
          <a:solidFill>
            <a:srgbClr val="FF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/>
          <p:cNvSpPr/>
          <p:nvPr/>
        </p:nvSpPr>
        <p:spPr>
          <a:xfrm>
            <a:off x="1295400" y="2667000"/>
            <a:ext cx="1676400" cy="914400"/>
          </a:xfrm>
          <a:prstGeom prst="flowChartAlternateProcess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Salvation</a:t>
            </a:r>
          </a:p>
          <a:p>
            <a:pPr algn="ctr"/>
            <a:r>
              <a:rPr lang="en-US" b="1" dirty="0" smtClean="0"/>
              <a:t>Army</a:t>
            </a:r>
            <a:endParaRPr lang="en-US" b="1" dirty="0"/>
          </a:p>
        </p:txBody>
      </p:sp>
      <p:sp>
        <p:nvSpPr>
          <p:cNvPr id="5" name="Flowchart: Alternate Process 4"/>
          <p:cNvSpPr/>
          <p:nvPr/>
        </p:nvSpPr>
        <p:spPr>
          <a:xfrm>
            <a:off x="6629400" y="5105400"/>
            <a:ext cx="1676400" cy="914400"/>
          </a:xfrm>
          <a:prstGeom prst="flowChartAlternate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Lower Classes</a:t>
            </a:r>
            <a:endParaRPr lang="en-US" b="1" dirty="0"/>
          </a:p>
        </p:txBody>
      </p:sp>
      <p:sp>
        <p:nvSpPr>
          <p:cNvPr id="9" name="Oval 8"/>
          <p:cNvSpPr/>
          <p:nvPr/>
        </p:nvSpPr>
        <p:spPr>
          <a:xfrm>
            <a:off x="5304923" y="4081525"/>
            <a:ext cx="1371600" cy="1295400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SATAN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4" idx="3"/>
            <a:endCxn id="9" idx="2"/>
          </p:cNvCxnSpPr>
          <p:nvPr/>
        </p:nvCxnSpPr>
        <p:spPr>
          <a:xfrm>
            <a:off x="2971800" y="3124200"/>
            <a:ext cx="2333123" cy="16050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stCxn id="4" idx="2"/>
            <a:endCxn id="5" idx="1"/>
          </p:cNvCxnSpPr>
          <p:nvPr/>
        </p:nvCxnSpPr>
        <p:spPr>
          <a:xfrm rot="16200000" flipH="1">
            <a:off x="3390900" y="2324100"/>
            <a:ext cx="1981200" cy="4495800"/>
          </a:xfrm>
          <a:prstGeom prst="curvedConnector2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2053650">
            <a:off x="3750887" y="3511789"/>
            <a:ext cx="1027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Weapon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378665">
            <a:off x="1723637" y="5080949"/>
            <a:ext cx="3910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Attention getter &amp; tool for inclusion</a:t>
            </a:r>
          </a:p>
          <a:p>
            <a:pPr algn="ctr"/>
            <a:r>
              <a:rPr lang="en-US" dirty="0" smtClean="0"/>
              <a:t>or nuisance &amp; weapon?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447800" y="609600"/>
            <a:ext cx="1371600" cy="1295400"/>
          </a:xfrm>
          <a:prstGeom prst="ellipse">
            <a:avLst/>
          </a:prstGeom>
          <a:solidFill>
            <a:schemeClr val="tx1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</a:rPr>
              <a:t>GOD</a:t>
            </a:r>
            <a:endParaRPr lang="en-US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cxnSp>
        <p:nvCxnSpPr>
          <p:cNvPr id="24" name="Elbow Connector 23"/>
          <p:cNvCxnSpPr>
            <a:stCxn id="18" idx="2"/>
            <a:endCxn id="4" idx="1"/>
          </p:cNvCxnSpPr>
          <p:nvPr/>
        </p:nvCxnSpPr>
        <p:spPr>
          <a:xfrm rot="10800000" flipV="1">
            <a:off x="1295400" y="1257300"/>
            <a:ext cx="152400" cy="1866900"/>
          </a:xfrm>
          <a:prstGeom prst="bentConnector3">
            <a:avLst>
              <a:gd name="adj1" fmla="val 309406"/>
            </a:avLst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6200000">
            <a:off x="-1096637" y="1875131"/>
            <a:ext cx="3449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Altar, tool for worship,</a:t>
            </a:r>
          </a:p>
          <a:p>
            <a:pPr algn="ctr"/>
            <a:r>
              <a:rPr lang="en-US" dirty="0" smtClean="0"/>
              <a:t>sign of devotion, offertory plate</a:t>
            </a:r>
            <a:endParaRPr lang="en-US" dirty="0"/>
          </a:p>
        </p:txBody>
      </p:sp>
      <p:sp>
        <p:nvSpPr>
          <p:cNvPr id="27" name="Flowchart: Alternate Process 26"/>
          <p:cNvSpPr/>
          <p:nvPr/>
        </p:nvSpPr>
        <p:spPr>
          <a:xfrm>
            <a:off x="6858000" y="838200"/>
            <a:ext cx="1676400" cy="914400"/>
          </a:xfrm>
          <a:prstGeom prst="flowChartAlternateProcess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Middle</a:t>
            </a:r>
          </a:p>
          <a:p>
            <a:pPr algn="ctr"/>
            <a:r>
              <a:rPr lang="en-US" b="1" dirty="0" smtClean="0"/>
              <a:t>Classes</a:t>
            </a:r>
            <a:endParaRPr lang="en-US" b="1" dirty="0"/>
          </a:p>
        </p:txBody>
      </p:sp>
      <p:cxnSp>
        <p:nvCxnSpPr>
          <p:cNvPr id="29" name="Elbow Connector 28"/>
          <p:cNvCxnSpPr>
            <a:stCxn id="4" idx="0"/>
            <a:endCxn id="27" idx="2"/>
          </p:cNvCxnSpPr>
          <p:nvPr/>
        </p:nvCxnSpPr>
        <p:spPr>
          <a:xfrm rot="5400000" flipH="1" flipV="1">
            <a:off x="4457700" y="-571500"/>
            <a:ext cx="914400" cy="5562600"/>
          </a:xfrm>
          <a:prstGeom prst="bentConnector3">
            <a:avLst>
              <a:gd name="adj1" fmla="val 30198"/>
            </a:avLst>
          </a:prstGeom>
          <a:ln>
            <a:headEnd type="none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474255" y="1992868"/>
            <a:ext cx="3002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Nuisance or necessary evil?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1295400" y="533400"/>
            <a:ext cx="1587577" cy="381000"/>
          </a:xfrm>
          <a:prstGeom prst="ellipse">
            <a:avLst/>
          </a:pr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581400" y="457200"/>
            <a:ext cx="2544286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Role of the Drum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441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mtClean="0">
                <a:solidFill>
                  <a:prstClr val="black"/>
                </a:solidFill>
                <a:latin typeface="Adobe Heiti Std R" pitchFamily="34" charset="-128"/>
                <a:ea typeface="Adobe Heiti Std R" pitchFamily="34" charset="-128"/>
              </a:rPr>
              <a:t>Bang the Drum for Jesus</a:t>
            </a:r>
            <a:br>
              <a:rPr lang="en-US" smtClean="0">
                <a:solidFill>
                  <a:prstClr val="black"/>
                </a:solidFill>
                <a:latin typeface="Adobe Heiti Std R" pitchFamily="34" charset="-128"/>
                <a:ea typeface="Adobe Heiti Std R" pitchFamily="34" charset="-128"/>
              </a:rPr>
            </a:br>
            <a:r>
              <a:rPr lang="en-US" sz="2700" smtClean="0"/>
              <a:t>Civilian Uprisings against the Use of Musical Warfare by the Early Salvation Army</a:t>
            </a:r>
            <a:endParaRPr lang="en-US" sz="2700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905000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200" i="0" dirty="0" smtClean="0"/>
              <a:t>Ronda L. </a:t>
            </a:r>
            <a:r>
              <a:rPr lang="en-US" sz="7200" i="0" dirty="0" err="1" smtClean="0"/>
              <a:t>Sewald</a:t>
            </a:r>
            <a:endParaRPr lang="en-US" sz="7200" i="0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200" i="0" dirty="0" smtClean="0"/>
              <a:t>rsewald@indiana.edu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200" i="0" dirty="0" smtClean="0"/>
              <a:t>April 13, 2013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7200" i="0" dirty="0" smtClean="0"/>
              <a:t>IU Cultural Studies Program Seventh Annual Conference</a:t>
            </a:r>
            <a:endParaRPr lang="en-US" sz="7200" i="0" dirty="0"/>
          </a:p>
        </p:txBody>
      </p:sp>
    </p:spTree>
    <p:extLst>
      <p:ext uri="{BB962C8B-B14F-4D97-AF65-F5344CB8AC3E}">
        <p14:creationId xmlns:p14="http://schemas.microsoft.com/office/powerpoint/2010/main" val="148860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16088"/>
            <a:ext cx="4512468" cy="3008312"/>
          </a:xfrm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609600" y="381000"/>
            <a:ext cx="7924800" cy="1020762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 smtClean="0"/>
              <a:t>Takasa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2800" dirty="0" smtClean="0"/>
              <a:t>Swiss Eurovision Song Contest entry for 2013</a:t>
            </a:r>
            <a:endParaRPr lang="en-US" sz="2800" dirty="0"/>
          </a:p>
        </p:txBody>
      </p:sp>
      <p:pic>
        <p:nvPicPr>
          <p:cNvPr id="2050" name="Picture 2" descr="http://www.vaterland.li/image/sda/176590_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271" y="3152302"/>
            <a:ext cx="4407529" cy="33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62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 t="2984" r="5860" b="6000"/>
          <a:stretch/>
        </p:blipFill>
        <p:spPr>
          <a:xfrm>
            <a:off x="1595510" y="1600200"/>
            <a:ext cx="5795890" cy="4267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220" y="457200"/>
            <a:ext cx="7467600" cy="91440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Depiction of a Confrontation between the Skeleton Army and Salvation Army in London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068886" y="6031468"/>
            <a:ext cx="6976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“A Quiet Sunday in London or, the Day of Rest,” </a:t>
            </a:r>
            <a:r>
              <a:rPr lang="en-US" i="1" dirty="0" smtClean="0"/>
              <a:t>Punch</a:t>
            </a:r>
            <a:r>
              <a:rPr lang="en-US" dirty="0" smtClean="0"/>
              <a:t>, 20 Mar. 1886.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28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2896" r="12952" b="2952"/>
          <a:stretch/>
        </p:blipFill>
        <p:spPr>
          <a:xfrm>
            <a:off x="3200400" y="1114108"/>
            <a:ext cx="2743200" cy="4235824"/>
          </a:xfrm>
        </p:spPr>
      </p:pic>
      <p:sp>
        <p:nvSpPr>
          <p:cNvPr id="6" name="TextBox 5"/>
          <p:cNvSpPr txBox="1"/>
          <p:nvPr/>
        </p:nvSpPr>
        <p:spPr>
          <a:xfrm>
            <a:off x="1787548" y="5521246"/>
            <a:ext cx="5878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“Love Me and the World Is Mine” [postcard] (ca. 1905) </a:t>
            </a:r>
            <a:br>
              <a:rPr lang="en-US" dirty="0" smtClean="0"/>
            </a:br>
            <a:r>
              <a:rPr lang="en-US" dirty="0" err="1" smtClean="0"/>
              <a:t>Bamforth</a:t>
            </a:r>
            <a:r>
              <a:rPr lang="en-US" dirty="0" smtClean="0"/>
              <a:t> and Co., series 1426.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533400"/>
            <a:ext cx="792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Salvation Lassie Deterring Patrons from Entering a Bar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193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/>
              <a:t>James </a:t>
            </a:r>
            <a:r>
              <a:rPr lang="en-US" sz="4400" dirty="0" err="1" smtClean="0"/>
              <a:t>Caughey</a:t>
            </a:r>
            <a:r>
              <a:rPr lang="en-US" sz="4400" dirty="0" smtClean="0"/>
              <a:t> (1810-1891)</a:t>
            </a:r>
            <a:endParaRPr lang="en-US" sz="4400" dirty="0"/>
          </a:p>
        </p:txBody>
      </p:sp>
      <p:pic>
        <p:nvPicPr>
          <p:cNvPr id="3074" name="Picture 2" descr="http://www.liverpoolrevival.org.uk/caughe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8" b="1974"/>
          <a:stretch/>
        </p:blipFill>
        <p:spPr bwMode="auto">
          <a:xfrm>
            <a:off x="3048000" y="914400"/>
            <a:ext cx="3048000" cy="3880181"/>
          </a:xfrm>
          <a:prstGeom prst="roundRect">
            <a:avLst>
              <a:gd name="adj" fmla="val 1126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05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5029200"/>
            <a:ext cx="7543800" cy="914400"/>
          </a:xfrm>
        </p:spPr>
        <p:txBody>
          <a:bodyPr/>
          <a:lstStyle/>
          <a:p>
            <a:pPr algn="ctr"/>
            <a:r>
              <a:rPr lang="en-US" sz="3600" dirty="0" smtClean="0"/>
              <a:t>General William Booth (1829-1912)</a:t>
            </a:r>
            <a:endParaRPr lang="en-US" sz="3600" dirty="0"/>
          </a:p>
        </p:txBody>
      </p:sp>
      <p:pic>
        <p:nvPicPr>
          <p:cNvPr id="4098" name="Picture 2" descr="http://salvos.org.au/image?src=/scribe/sites/hurstville/files/General%20Booth%203.jpg&amp;amp;amp;width=261&amp;amp;amp;height=33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" r="3328"/>
          <a:stretch/>
        </p:blipFill>
        <p:spPr bwMode="auto">
          <a:xfrm>
            <a:off x="839814" y="685800"/>
            <a:ext cx="2732957" cy="381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alvationist.ca/wp-content/uploads/2011/08/WilliamBooth_Worl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8" r="5570"/>
          <a:stretch/>
        </p:blipFill>
        <p:spPr bwMode="auto">
          <a:xfrm>
            <a:off x="4081663" y="990600"/>
            <a:ext cx="4224137" cy="317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73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00200" y="1981200"/>
            <a:ext cx="6096000" cy="3657599"/>
          </a:xfrm>
        </p:spPr>
        <p:txBody>
          <a:bodyPr>
            <a:normAutofit fontScale="85000" lnSpcReduction="20000"/>
          </a:bodyPr>
          <a:lstStyle/>
          <a:p>
            <a:pPr marL="18288" indent="0">
              <a:buNone/>
            </a:pPr>
            <a:r>
              <a:rPr lang="en-US" dirty="0">
                <a:effectLst/>
              </a:rPr>
              <a:t>We shall win America for our heavenly King;</a:t>
            </a:r>
          </a:p>
          <a:p>
            <a:pPr marL="18288" indent="0">
              <a:buNone/>
            </a:pPr>
            <a:r>
              <a:rPr lang="en-US" dirty="0">
                <a:effectLst/>
              </a:rPr>
              <a:t>Hear its dying millions of salvation sing,</a:t>
            </a:r>
          </a:p>
          <a:p>
            <a:pPr marL="18288" indent="0">
              <a:buNone/>
            </a:pPr>
            <a:r>
              <a:rPr lang="en-US" dirty="0">
                <a:effectLst/>
              </a:rPr>
              <a:t>Washed in the blood of the Lamb.</a:t>
            </a:r>
          </a:p>
          <a:p>
            <a:pPr marL="18288" indent="0">
              <a:buNone/>
            </a:pPr>
            <a:r>
              <a:rPr lang="en-US" dirty="0">
                <a:solidFill>
                  <a:srgbClr val="FFFF00"/>
                </a:solidFill>
                <a:effectLst/>
              </a:rPr>
              <a:t>We will plant our colors in every state and clime,</a:t>
            </a:r>
          </a:p>
          <a:p>
            <a:pPr marL="18288" indent="0">
              <a:buNone/>
            </a:pPr>
            <a:r>
              <a:rPr lang="en-US" dirty="0">
                <a:solidFill>
                  <a:srgbClr val="FFFF00"/>
                </a:solidFill>
                <a:effectLst/>
              </a:rPr>
              <a:t>Loudest hallelujahs from all our soldiers chime—</a:t>
            </a:r>
          </a:p>
          <a:p>
            <a:pPr marL="18288" indent="0">
              <a:buNone/>
            </a:pPr>
            <a:r>
              <a:rPr lang="en-US" dirty="0">
                <a:effectLst/>
              </a:rPr>
              <a:t>Washed in the blood of the Lamb</a:t>
            </a:r>
          </a:p>
          <a:p>
            <a:pPr marL="18288" indent="0">
              <a:buNone/>
            </a:pPr>
            <a:r>
              <a:rPr lang="en-US" dirty="0">
                <a:effectLst/>
              </a:rPr>
              <a:t> </a:t>
            </a:r>
          </a:p>
          <a:p>
            <a:pPr marL="18288" indent="0">
              <a:buNone/>
            </a:pPr>
            <a:r>
              <a:rPr lang="en-US" dirty="0">
                <a:effectLst/>
              </a:rPr>
              <a:t>CHORUS:</a:t>
            </a:r>
          </a:p>
          <a:p>
            <a:pPr marL="18288" indent="0">
              <a:buNone/>
            </a:pPr>
            <a:r>
              <a:rPr lang="en-US" dirty="0">
                <a:effectLst/>
              </a:rPr>
              <a:t> </a:t>
            </a:r>
          </a:p>
          <a:p>
            <a:pPr marL="18288" indent="0">
              <a:buNone/>
            </a:pPr>
            <a:r>
              <a:rPr lang="en-US" dirty="0">
                <a:effectLst/>
              </a:rPr>
              <a:t>We shall win America over to our King;</a:t>
            </a:r>
          </a:p>
          <a:p>
            <a:pPr marL="18288" indent="0">
              <a:buNone/>
            </a:pPr>
            <a:r>
              <a:rPr lang="en-US" dirty="0">
                <a:effectLst/>
              </a:rPr>
              <a:t>Hear its dying millions of salvation sing.</a:t>
            </a:r>
          </a:p>
          <a:p>
            <a:pPr marL="18288" indent="0">
              <a:buNone/>
            </a:pPr>
            <a:r>
              <a:rPr lang="en-US" dirty="0">
                <a:solidFill>
                  <a:srgbClr val="FFFF00"/>
                </a:solidFill>
                <a:effectLst/>
              </a:rPr>
              <a:t>Hurrah! Hurrah! The day of victory’s nigh.</a:t>
            </a:r>
          </a:p>
          <a:p>
            <a:pPr marL="18288" indent="0">
              <a:buNone/>
            </a:pPr>
            <a:r>
              <a:rPr lang="en-US" dirty="0">
                <a:solidFill>
                  <a:srgbClr val="FFFF00"/>
                </a:solidFill>
                <a:effectLst/>
              </a:rPr>
              <a:t>Fight on! Fight on! We’ll conquer or we’ll die.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685800"/>
            <a:ext cx="7543800" cy="1219200"/>
          </a:xfrm>
        </p:spPr>
        <p:txBody>
          <a:bodyPr/>
          <a:lstStyle/>
          <a:p>
            <a:r>
              <a:rPr lang="en-US" sz="4000" dirty="0" smtClean="0"/>
              <a:t>“We Shall Win America”</a:t>
            </a:r>
            <a:br>
              <a:rPr lang="en-US" sz="4000" dirty="0" smtClean="0"/>
            </a:br>
            <a:r>
              <a:rPr lang="en-US" sz="4000" dirty="0" smtClean="0"/>
              <a:t>   </a:t>
            </a:r>
            <a:r>
              <a:rPr lang="en-US" sz="2800" dirty="0" smtClean="0"/>
              <a:t>by </a:t>
            </a:r>
            <a:r>
              <a:rPr lang="en-US" sz="2800" dirty="0" err="1" smtClean="0"/>
              <a:t>Bramwell</a:t>
            </a:r>
            <a:r>
              <a:rPr lang="en-US" sz="2800" dirty="0" smtClean="0"/>
              <a:t> Booth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95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76400" y="1676400"/>
            <a:ext cx="6096000" cy="3657599"/>
          </a:xfrm>
        </p:spPr>
        <p:txBody>
          <a:bodyPr>
            <a:normAutofit fontScale="92500" lnSpcReduction="20000"/>
          </a:bodyPr>
          <a:lstStyle/>
          <a:p>
            <a:pPr marL="18288" indent="0">
              <a:buNone/>
            </a:pPr>
            <a:r>
              <a:rPr lang="en-US" sz="2800" dirty="0" smtClean="0">
                <a:effectLst/>
              </a:rPr>
              <a:t>But </a:t>
            </a:r>
            <a:r>
              <a:rPr lang="en-US" sz="2800" dirty="0">
                <a:effectLst/>
              </a:rPr>
              <a:t>what if they kill you? Well, you must die. You have often sung and said that you would. Now here’s a chance. Make up your mind to the worst; then perhaps he that would lose his life shall save it</a:t>
            </a:r>
            <a:r>
              <a:rPr lang="en-US" sz="2800" dirty="0" smtClean="0">
                <a:effectLst/>
              </a:rPr>
              <a:t>.</a:t>
            </a:r>
          </a:p>
          <a:p>
            <a:pPr marL="18288" indent="0">
              <a:buNone/>
            </a:pPr>
            <a:endParaRPr lang="en-US" dirty="0" smtClean="0">
              <a:effectLst/>
            </a:endParaRPr>
          </a:p>
          <a:p>
            <a:pPr marL="18288" indent="0">
              <a:buNone/>
            </a:pPr>
            <a:endParaRPr lang="en-US" dirty="0" smtClean="0">
              <a:effectLst/>
            </a:endParaRPr>
          </a:p>
          <a:p>
            <a:pPr marL="18288" indent="0" algn="r">
              <a:buNone/>
            </a:pPr>
            <a:r>
              <a:rPr lang="en-US" dirty="0" smtClean="0">
                <a:effectLst/>
              </a:rPr>
              <a:t>- General William Booth</a:t>
            </a:r>
          </a:p>
          <a:p>
            <a:pPr marL="18288" indent="0" algn="r">
              <a:buNone/>
            </a:pPr>
            <a:r>
              <a:rPr lang="en-US" i="1" dirty="0">
                <a:effectLst/>
              </a:rPr>
              <a:t>Orders and Regulations for </a:t>
            </a:r>
            <a:r>
              <a:rPr lang="en-US" i="1" dirty="0" smtClean="0">
                <a:effectLst/>
              </a:rPr>
              <a:t/>
            </a:r>
            <a:br>
              <a:rPr lang="en-US" i="1" dirty="0" smtClean="0">
                <a:effectLst/>
              </a:rPr>
            </a:br>
            <a:r>
              <a:rPr lang="en-US" i="1" dirty="0" smtClean="0">
                <a:effectLst/>
              </a:rPr>
              <a:t>Field </a:t>
            </a:r>
            <a:r>
              <a:rPr lang="en-US" i="1" dirty="0">
                <a:effectLst/>
              </a:rPr>
              <a:t>Officers </a:t>
            </a:r>
            <a:r>
              <a:rPr lang="en-US" i="1" dirty="0" smtClean="0">
                <a:effectLst/>
              </a:rPr>
              <a:t>of The </a:t>
            </a:r>
            <a:r>
              <a:rPr lang="en-US" i="1" dirty="0">
                <a:effectLst/>
              </a:rPr>
              <a:t>Salvation Army</a:t>
            </a:r>
            <a:endParaRPr lang="en-US" dirty="0" smtClean="0">
              <a:effectLst/>
            </a:endParaRPr>
          </a:p>
          <a:p>
            <a:pPr marL="18288" indent="0" algn="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08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420</TotalTime>
  <Words>674</Words>
  <Application>Microsoft Office PowerPoint</Application>
  <PresentationFormat>On-screen Show (4:3)</PresentationFormat>
  <Paragraphs>75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Wingdings</vt:lpstr>
      <vt:lpstr>Palatino Linotype</vt:lpstr>
      <vt:lpstr>Adobe Heiti Std R</vt:lpstr>
      <vt:lpstr>Garamond</vt:lpstr>
      <vt:lpstr>1_Couture</vt:lpstr>
      <vt:lpstr>Elemental</vt:lpstr>
      <vt:lpstr>2_Couture</vt:lpstr>
      <vt:lpstr>Bang the Drum for Jesus Civilian Uprisings against the Use of Musical Warfare by the Early Salvation Army</vt:lpstr>
      <vt:lpstr>Today’s Salvation Army at Work</vt:lpstr>
      <vt:lpstr>Takasa  Swiss Eurovision Song Contest entry for 2013</vt:lpstr>
      <vt:lpstr>Depiction of a Confrontation between the Skeleton Army and Salvation Army in London</vt:lpstr>
      <vt:lpstr>PowerPoint Presentation</vt:lpstr>
      <vt:lpstr>James Caughey (1810-1891)</vt:lpstr>
      <vt:lpstr>General William Booth (1829-1912)</vt:lpstr>
      <vt:lpstr>“We Shall Win America”    by Bramwell Booth</vt:lpstr>
      <vt:lpstr>PowerPoint Presentation</vt:lpstr>
      <vt:lpstr>Cathedral of the Open Air</vt:lpstr>
      <vt:lpstr>PowerPoint Presentation</vt:lpstr>
      <vt:lpstr>PowerPoint Presentation</vt:lpstr>
      <vt:lpstr>Army Parodies Targeting the Drum</vt:lpstr>
      <vt:lpstr>PowerPoint Presentation</vt:lpstr>
      <vt:lpstr>PowerPoint Presentation</vt:lpstr>
      <vt:lpstr>PowerPoint Presentation</vt:lpstr>
      <vt:lpstr>“Mobbing Salvationists,” The National Police Gazette 9 Jul. 1887.</vt:lpstr>
      <vt:lpstr>PowerPoint Presentation</vt:lpstr>
      <vt:lpstr>Select headlines about the Army drum from across the US in the ’80s and ’90s</vt:lpstr>
      <vt:lpstr>Rock the Red Kettle Concert</vt:lpstr>
      <vt:lpstr>PowerPoint Presentation</vt:lpstr>
      <vt:lpstr>Bang the Drum for Jesus Civilian Uprisings against the Use of Musical Warfare by the Early Salvation Army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Bang the Drum for Jesus Civilian Uprisings against the Use of Musical Warfare by the Early Salvation Army</dc:title>
  <dc:creator>rsewald</dc:creator>
  <cp:lastModifiedBy>rsewald</cp:lastModifiedBy>
  <cp:revision>38</cp:revision>
  <dcterms:created xsi:type="dcterms:W3CDTF">2013-03-26T17:36:28Z</dcterms:created>
  <dcterms:modified xsi:type="dcterms:W3CDTF">2013-04-12T02:39:03Z</dcterms:modified>
</cp:coreProperties>
</file>