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6" r:id="rId3"/>
    <p:sldId id="277" r:id="rId4"/>
    <p:sldId id="278" r:id="rId5"/>
    <p:sldId id="285" r:id="rId6"/>
    <p:sldId id="286" r:id="rId7"/>
    <p:sldId id="282" r:id="rId8"/>
    <p:sldId id="280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E44"/>
    <a:srgbClr val="D348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F377-9ED9-45A8-B121-B242501422D7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FA34E-5041-4408-BFAD-7B31AF0D5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77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F377-9ED9-45A8-B121-B242501422D7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FA34E-5041-4408-BFAD-7B31AF0D5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95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F377-9ED9-45A8-B121-B242501422D7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FA34E-5041-4408-BFAD-7B31AF0D5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6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F377-9ED9-45A8-B121-B242501422D7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FA34E-5041-4408-BFAD-7B31AF0D5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9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F377-9ED9-45A8-B121-B242501422D7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FA34E-5041-4408-BFAD-7B31AF0D5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37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F377-9ED9-45A8-B121-B242501422D7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FA34E-5041-4408-BFAD-7B31AF0D5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8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F377-9ED9-45A8-B121-B242501422D7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FA34E-5041-4408-BFAD-7B31AF0D5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6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F377-9ED9-45A8-B121-B242501422D7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FA34E-5041-4408-BFAD-7B31AF0D5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68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F377-9ED9-45A8-B121-B242501422D7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FA34E-5041-4408-BFAD-7B31AF0D5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4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F377-9ED9-45A8-B121-B242501422D7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FA34E-5041-4408-BFAD-7B31AF0D5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3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F377-9ED9-45A8-B121-B242501422D7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FA34E-5041-4408-BFAD-7B31AF0D5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9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7F377-9ED9-45A8-B121-B242501422D7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FA34E-5041-4408-BFAD-7B31AF0D5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1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rsewald@Indiana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url.dlib.indiana.edu/iudl/findingaids/bfca/VAC115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rsewald@Indiana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Black Film Center/Archive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1727199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Richard E. Norman and Race Filmmaking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900" y="3052762"/>
            <a:ext cx="10515600" cy="23034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Ronda L. Sewald, Archivist</a:t>
            </a:r>
          </a:p>
          <a:p>
            <a:pPr marL="0" indent="0" algn="ctr">
              <a:buNone/>
            </a:pPr>
            <a:r>
              <a:rPr lang="en-US" sz="2400" dirty="0" smtClean="0">
                <a:hlinkClick r:id="rId2"/>
              </a:rPr>
              <a:t>rsewald@indiana.edu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Wells Library, Rm. 044</a:t>
            </a:r>
          </a:p>
          <a:p>
            <a:pPr marL="0" indent="0" algn="ctr">
              <a:buNone/>
            </a:pPr>
            <a:r>
              <a:rPr lang="en-US" sz="2400" dirty="0"/>
              <a:t>Appointments: M-F @ 9-4:30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1809750" cy="1143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275388"/>
            <a:ext cx="12192000" cy="5826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1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Black Film Center/Archive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960436"/>
            <a:ext cx="10515600" cy="1325563"/>
          </a:xfrm>
        </p:spPr>
        <p:txBody>
          <a:bodyPr/>
          <a:lstStyle/>
          <a:p>
            <a:r>
              <a:rPr lang="en-US" b="1" dirty="0" smtClean="0"/>
              <a:t>History of the Black Film Center/Archive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1809750" cy="1143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275388"/>
            <a:ext cx="12192000" cy="5826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42975" y="2103437"/>
            <a:ext cx="6626225" cy="3975100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Founded in 1981 by Dr. Phyllis </a:t>
            </a:r>
            <a:r>
              <a:rPr lang="en-US" sz="3200" dirty="0" err="1" smtClean="0"/>
              <a:t>Klotman</a:t>
            </a:r>
            <a:endParaRPr lang="en-US" sz="3200" dirty="0" smtClean="0"/>
          </a:p>
          <a:p>
            <a:r>
              <a:rPr lang="en-US" sz="3200" dirty="0" smtClean="0"/>
              <a:t>IU Professor of African and </a:t>
            </a:r>
            <a:br>
              <a:rPr lang="en-US" sz="3200" dirty="0" smtClean="0"/>
            </a:br>
            <a:r>
              <a:rPr lang="en-US" sz="3200" dirty="0" smtClean="0"/>
              <a:t>African American Diaspora Studies</a:t>
            </a:r>
          </a:p>
          <a:p>
            <a:r>
              <a:rPr lang="en-US" sz="3200" dirty="0" smtClean="0"/>
              <a:t>Research area in film but had problem </a:t>
            </a:r>
            <a:br>
              <a:rPr lang="en-US" sz="3200" dirty="0" smtClean="0"/>
            </a:br>
            <a:r>
              <a:rPr lang="en-US" sz="3200" dirty="0" smtClean="0"/>
              <a:t>locating sources</a:t>
            </a:r>
          </a:p>
          <a:p>
            <a:r>
              <a:rPr lang="en-US" sz="3200" dirty="0" smtClean="0"/>
              <a:t>Couldn’t find a Black Film Archives, </a:t>
            </a:r>
            <a:br>
              <a:rPr lang="en-US" sz="3200" dirty="0" smtClean="0"/>
            </a:br>
            <a:r>
              <a:rPr lang="en-US" sz="3200" dirty="0" smtClean="0"/>
              <a:t>so she decided to build her own</a:t>
            </a:r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" r="13379" b="-802"/>
          <a:stretch/>
        </p:blipFill>
        <p:spPr>
          <a:xfrm>
            <a:off x="7704836" y="2285999"/>
            <a:ext cx="4055364" cy="31683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11625" y="5454395"/>
            <a:ext cx="4441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BFC/A founding director Phyllis </a:t>
            </a:r>
            <a:r>
              <a:rPr lang="en-US" dirty="0" err="1" smtClean="0"/>
              <a:t>Klotman</a:t>
            </a:r>
            <a:r>
              <a:rPr lang="en-US" dirty="0"/>
              <a:t> </a:t>
            </a:r>
            <a:r>
              <a:rPr lang="en-US" dirty="0" smtClean="0"/>
              <a:t>with </a:t>
            </a:r>
            <a:br>
              <a:rPr lang="en-US" dirty="0" smtClean="0"/>
            </a:br>
            <a:r>
              <a:rPr lang="en-US" dirty="0" smtClean="0"/>
              <a:t>former US poet laureate, Maya Angelou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2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Black Film Center/Archive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960436"/>
            <a:ext cx="10515600" cy="1325563"/>
          </a:xfrm>
        </p:spPr>
        <p:txBody>
          <a:bodyPr/>
          <a:lstStyle/>
          <a:p>
            <a:r>
              <a:rPr lang="en-US" b="1" dirty="0" smtClean="0"/>
              <a:t>Formats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1809750" cy="1143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275388"/>
            <a:ext cx="12192000" cy="5826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42975" y="1879600"/>
            <a:ext cx="10512425" cy="419893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Films (16 mm and 35 mm)</a:t>
            </a:r>
          </a:p>
          <a:p>
            <a:r>
              <a:rPr lang="en-US" sz="3200" dirty="0" smtClean="0"/>
              <a:t>Posters</a:t>
            </a:r>
          </a:p>
          <a:p>
            <a:r>
              <a:rPr lang="en-US" sz="3200" dirty="0" smtClean="0"/>
              <a:t>Lobby cards</a:t>
            </a:r>
          </a:p>
          <a:p>
            <a:r>
              <a:rPr lang="en-US" sz="3200" dirty="0" err="1" smtClean="0"/>
              <a:t>Pressbooks</a:t>
            </a:r>
            <a:r>
              <a:rPr lang="en-US" sz="3200" dirty="0" smtClean="0"/>
              <a:t> and press kits</a:t>
            </a:r>
          </a:p>
          <a:p>
            <a:r>
              <a:rPr lang="en-US" sz="3200" dirty="0" smtClean="0"/>
              <a:t>Oral </a:t>
            </a:r>
            <a:r>
              <a:rPr lang="en-US" sz="3200" dirty="0" smtClean="0"/>
              <a:t>history, </a:t>
            </a:r>
            <a:r>
              <a:rPr lang="en-US" sz="3200" dirty="0" smtClean="0"/>
              <a:t>interview, and lecture </a:t>
            </a:r>
            <a:br>
              <a:rPr lang="en-US" sz="3200" dirty="0" smtClean="0"/>
            </a:br>
            <a:r>
              <a:rPr lang="en-US" sz="3200" dirty="0" smtClean="0"/>
              <a:t>recordings with filmmakers and artists</a:t>
            </a:r>
          </a:p>
          <a:p>
            <a:r>
              <a:rPr lang="en-US" sz="3200" dirty="0" smtClean="0"/>
              <a:t>Papers of filmmakers</a:t>
            </a:r>
          </a:p>
          <a:p>
            <a:r>
              <a:rPr lang="en-US" sz="3200" dirty="0" smtClean="0"/>
              <a:t>Organizational records (Black Filmmakers </a:t>
            </a:r>
            <a:br>
              <a:rPr lang="en-US" sz="3200" dirty="0" smtClean="0"/>
            </a:br>
            <a:r>
              <a:rPr lang="en-US" sz="3200" dirty="0" smtClean="0"/>
              <a:t>Hall of Fame)</a:t>
            </a:r>
            <a:endParaRPr lang="en-US" sz="3200" dirty="0"/>
          </a:p>
        </p:txBody>
      </p:sp>
      <p:pic>
        <p:nvPicPr>
          <p:cNvPr id="9" name="Content Placehold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494" y="1312672"/>
            <a:ext cx="3191062" cy="21260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000" y="3553285"/>
            <a:ext cx="3310049" cy="262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7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Black Film Center/Archive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1243804"/>
            <a:ext cx="10515600" cy="1325563"/>
          </a:xfrm>
        </p:spPr>
        <p:txBody>
          <a:bodyPr/>
          <a:lstStyle/>
          <a:p>
            <a:r>
              <a:rPr lang="en-US" b="1" dirty="0" smtClean="0"/>
              <a:t>Richard E. Norman and Race Filmmaking Collection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1809750" cy="1143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275388"/>
            <a:ext cx="12192000" cy="5826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42975" y="2569367"/>
            <a:ext cx="10512425" cy="39751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White producer of silent films</a:t>
            </a:r>
            <a:endParaRPr lang="en-US" sz="3200" dirty="0" smtClean="0"/>
          </a:p>
          <a:p>
            <a:r>
              <a:rPr lang="en-US" sz="3200" dirty="0" smtClean="0"/>
              <a:t>Active in film production 1912-1928</a:t>
            </a:r>
            <a:endParaRPr lang="en-US" sz="3200" dirty="0"/>
          </a:p>
          <a:p>
            <a:r>
              <a:rPr lang="en-US" sz="3200" dirty="0" smtClean="0"/>
              <a:t>Produced silent films </a:t>
            </a:r>
          </a:p>
          <a:p>
            <a:r>
              <a:rPr lang="en-US" sz="3200" dirty="0" smtClean="0"/>
              <a:t>Distributed primarily in the South or through 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parties</a:t>
            </a:r>
          </a:p>
          <a:p>
            <a:r>
              <a:rPr lang="en-US" sz="3200" dirty="0" smtClean="0"/>
              <a:t>Full distribution territory ranged from New York to Texas</a:t>
            </a:r>
          </a:p>
          <a:p>
            <a:r>
              <a:rPr lang="en-US" sz="3200" dirty="0" smtClean="0"/>
              <a:t>Distributed films for other directors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61" y="2029355"/>
            <a:ext cx="3828747" cy="206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8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Black Film Center/Archive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960437"/>
            <a:ext cx="10515600" cy="1312864"/>
          </a:xfrm>
        </p:spPr>
        <p:txBody>
          <a:bodyPr/>
          <a:lstStyle/>
          <a:p>
            <a:r>
              <a:rPr lang="en-US" b="1" dirty="0" smtClean="0"/>
              <a:t>Notable Things about Norman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1809750" cy="1143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275388"/>
            <a:ext cx="12192000" cy="5826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13019" y="2277005"/>
            <a:ext cx="775922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Home talent pictures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Worked with black and white casts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Created and distributed early race films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Kept everything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Receipts, censorship records, publicity, correspondence, etc.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" y="2088635"/>
            <a:ext cx="2025061" cy="362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5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Black Film Center/Archive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960437"/>
            <a:ext cx="10515600" cy="1312864"/>
          </a:xfrm>
        </p:spPr>
        <p:txBody>
          <a:bodyPr/>
          <a:lstStyle/>
          <a:p>
            <a:r>
              <a:rPr lang="en-US" b="1" dirty="0" smtClean="0"/>
              <a:t>Norman Films with Black Casts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1809750" cy="1143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275388"/>
            <a:ext cx="12192000" cy="5826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8588" y="2103437"/>
            <a:ext cx="106548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 smtClean="0"/>
              <a:t>The Green Eyed Monster</a:t>
            </a:r>
            <a:r>
              <a:rPr lang="en-US" sz="3200" dirty="0" smtClean="0"/>
              <a:t> (ca. 1916)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 smtClean="0"/>
              <a:t>The Bull-Dogger</a:t>
            </a:r>
            <a:r>
              <a:rPr lang="en-US" sz="3200" dirty="0" smtClean="0"/>
              <a:t> (1921)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 smtClean="0"/>
              <a:t>The Crimson Skull </a:t>
            </a:r>
            <a:r>
              <a:rPr lang="en-US" sz="3200" dirty="0" smtClean="0"/>
              <a:t>(1921)</a:t>
            </a:r>
            <a:endParaRPr lang="en-US" sz="3200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 smtClean="0"/>
              <a:t>Regeneration </a:t>
            </a:r>
            <a:r>
              <a:rPr lang="en-US" sz="3200" dirty="0" smtClean="0"/>
              <a:t>(1923)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 smtClean="0"/>
              <a:t>The Flying Ace </a:t>
            </a:r>
            <a:r>
              <a:rPr lang="en-US" sz="3200" dirty="0" smtClean="0"/>
              <a:t>(1926) -</a:t>
            </a:r>
            <a:r>
              <a:rPr lang="en-US" sz="3200" dirty="0"/>
              <a:t> </a:t>
            </a:r>
            <a:r>
              <a:rPr lang="en-US" sz="3200" dirty="0" smtClean="0"/>
              <a:t>Most </a:t>
            </a:r>
            <a:br>
              <a:rPr lang="en-US" sz="3200" dirty="0" smtClean="0"/>
            </a:br>
            <a:r>
              <a:rPr lang="en-US" sz="3200" dirty="0" smtClean="0"/>
              <a:t>successful film, grossing ~$20,000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 smtClean="0"/>
              <a:t>Black Gold </a:t>
            </a:r>
            <a:r>
              <a:rPr lang="en-US" sz="3200" dirty="0" smtClean="0"/>
              <a:t>(1928)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405" y="2273301"/>
            <a:ext cx="4054294" cy="318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Black Film Center/Archive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960436"/>
            <a:ext cx="10515600" cy="1325563"/>
          </a:xfrm>
        </p:spPr>
        <p:txBody>
          <a:bodyPr/>
          <a:lstStyle/>
          <a:p>
            <a:r>
              <a:rPr lang="en-US" b="1" dirty="0" smtClean="0"/>
              <a:t>Accessing material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1809750" cy="1143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275388"/>
            <a:ext cx="12192000" cy="5826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42975" y="2103437"/>
            <a:ext cx="10512425" cy="39751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Full collection digitized from 2015-2018 as part of an NEH grant</a:t>
            </a:r>
          </a:p>
          <a:p>
            <a:r>
              <a:rPr lang="en-US" sz="3200" dirty="0" smtClean="0"/>
              <a:t>Accessible through Archives Online at IU (minus films):</a:t>
            </a:r>
            <a:br>
              <a:rPr lang="en-US" sz="3200" dirty="0" smtClean="0"/>
            </a:br>
            <a:r>
              <a:rPr lang="en-US" sz="3200" dirty="0" smtClean="0">
                <a:hlinkClick r:id="rId3"/>
              </a:rPr>
              <a:t>http</a:t>
            </a:r>
            <a:r>
              <a:rPr lang="en-US" sz="3200" dirty="0">
                <a:hlinkClick r:id="rId3"/>
              </a:rPr>
              <a:t>://</a:t>
            </a:r>
            <a:r>
              <a:rPr lang="en-US" sz="3200" dirty="0" smtClean="0">
                <a:hlinkClick r:id="rId3"/>
              </a:rPr>
              <a:t>purl.dlib.indiana.edu/iudl/findingaids/bfca/VAC1152</a:t>
            </a:r>
            <a:endParaRPr lang="en-US" sz="3200" dirty="0" smtClean="0"/>
          </a:p>
          <a:p>
            <a:r>
              <a:rPr lang="en-US" sz="3200" dirty="0" smtClean="0"/>
              <a:t>Films accessible online (YouTube, Library of Congress) or through screening appointments at the BFC/A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2938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4" t="7786"/>
          <a:stretch/>
        </p:blipFill>
        <p:spPr>
          <a:xfrm>
            <a:off x="7823625" y="4392726"/>
            <a:ext cx="2986143" cy="21553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18"/>
          <a:stretch/>
        </p:blipFill>
        <p:spPr>
          <a:xfrm>
            <a:off x="9769300" y="2534966"/>
            <a:ext cx="1232739" cy="12450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Black Film Center/Archive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960436"/>
            <a:ext cx="10515600" cy="1325563"/>
          </a:xfrm>
        </p:spPr>
        <p:txBody>
          <a:bodyPr/>
          <a:lstStyle/>
          <a:p>
            <a:r>
              <a:rPr lang="en-US" b="1" dirty="0" smtClean="0"/>
              <a:t>Rules for Working with Materials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1809750" cy="11430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42976" y="2103437"/>
            <a:ext cx="8471958" cy="39751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 food, beverages, or bags outside this room</a:t>
            </a:r>
            <a:endParaRPr lang="en-US" sz="3200" i="1" dirty="0" smtClean="0"/>
          </a:p>
          <a:p>
            <a:r>
              <a:rPr lang="en-US" sz="3200" dirty="0" smtClean="0"/>
              <a:t>No pens allowed (Pencils available at front desk)</a:t>
            </a:r>
            <a:endParaRPr lang="en-US" sz="3200" dirty="0" smtClean="0"/>
          </a:p>
          <a:p>
            <a:r>
              <a:rPr lang="en-US" sz="3200" dirty="0" smtClean="0"/>
              <a:t>DO </a:t>
            </a:r>
            <a:r>
              <a:rPr lang="en-US" sz="3200" dirty="0"/>
              <a:t>NOT handle the materials without asking me</a:t>
            </a:r>
          </a:p>
          <a:p>
            <a:r>
              <a:rPr lang="en-US" sz="3200" dirty="0" smtClean="0"/>
              <a:t>You may take photos for later reference</a:t>
            </a:r>
          </a:p>
          <a:p>
            <a:r>
              <a:rPr lang="en-US" sz="3200" dirty="0" smtClean="0"/>
              <a:t>DO be curious and ask questions</a:t>
            </a:r>
            <a:endParaRPr lang="en-US" sz="3200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865" y="1335019"/>
            <a:ext cx="1177171" cy="1177171"/>
          </a:xfrm>
          <a:prstGeom prst="rect">
            <a:avLst/>
          </a:prstGeom>
        </p:spPr>
      </p:pic>
      <p:sp>
        <p:nvSpPr>
          <p:cNvPr id="17" name="AutoShape 6" descr="Image result for camera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0873444" y="1571893"/>
            <a:ext cx="1152526" cy="1125575"/>
            <a:chOff x="10873444" y="1571893"/>
            <a:chExt cx="1152526" cy="112557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55" b="9799"/>
            <a:stretch/>
          </p:blipFill>
          <p:spPr>
            <a:xfrm>
              <a:off x="10873444" y="1571893"/>
              <a:ext cx="1152526" cy="1125575"/>
            </a:xfrm>
            <a:prstGeom prst="ellipse">
              <a:avLst/>
            </a:prstGeom>
            <a:ln w="76200" cap="rnd">
              <a:solidFill>
                <a:srgbClr val="CC3E44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cxnSp>
          <p:nvCxnSpPr>
            <p:cNvPr id="20" name="Straight Connector 19"/>
            <p:cNvCxnSpPr>
              <a:stCxn id="14" idx="1"/>
              <a:endCxn id="14" idx="5"/>
            </p:cNvCxnSpPr>
            <p:nvPr/>
          </p:nvCxnSpPr>
          <p:spPr>
            <a:xfrm>
              <a:off x="11042228" y="1736730"/>
              <a:ext cx="814958" cy="795901"/>
            </a:xfrm>
            <a:prstGeom prst="line">
              <a:avLst/>
            </a:prstGeom>
            <a:ln w="76200">
              <a:solidFill>
                <a:srgbClr val="CC3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Oval 36"/>
          <p:cNvSpPr/>
          <p:nvPr/>
        </p:nvSpPr>
        <p:spPr>
          <a:xfrm rot="1266541">
            <a:off x="7551152" y="4282915"/>
            <a:ext cx="3465771" cy="2303380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10783543" y="3723982"/>
            <a:ext cx="1154387" cy="1115922"/>
            <a:chOff x="8690616" y="4615407"/>
            <a:chExt cx="1509800" cy="143379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150" y="4899597"/>
              <a:ext cx="902833" cy="902833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8690616" y="4615407"/>
              <a:ext cx="1509800" cy="1433790"/>
            </a:xfrm>
            <a:prstGeom prst="ellipse">
              <a:avLst/>
            </a:prstGeom>
            <a:noFill/>
            <a:ln w="111125"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6275388"/>
            <a:ext cx="12192000" cy="5826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2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Black Film Center/Archive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1727199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Richard E. Norman and </a:t>
            </a:r>
            <a:r>
              <a:rPr lang="en-US" b="1" dirty="0" err="1"/>
              <a:t>Racefilmmaking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900" y="3052762"/>
            <a:ext cx="10515600" cy="23034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Ronda L. Sewald, Archivist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C00000"/>
                </a:solidFill>
                <a:hlinkClick r:id="rId2"/>
              </a:rPr>
              <a:t>rsewald@Indiana.edu</a:t>
            </a:r>
            <a:endParaRPr lang="en-US" sz="24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2400" dirty="0" smtClean="0"/>
              <a:t>Wells Library, Rm. 044</a:t>
            </a:r>
          </a:p>
          <a:p>
            <a:pPr marL="0" indent="0" algn="ctr">
              <a:buNone/>
            </a:pPr>
            <a:r>
              <a:rPr lang="en-US" sz="2400" dirty="0" smtClean="0"/>
              <a:t>Appointments: </a:t>
            </a:r>
            <a:r>
              <a:rPr lang="en-US" sz="2400" dirty="0" smtClean="0"/>
              <a:t>M-F @ </a:t>
            </a:r>
            <a:r>
              <a:rPr lang="en-US" sz="2400" dirty="0" smtClean="0"/>
              <a:t>9-4:30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1809750" cy="1143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275388"/>
            <a:ext cx="12192000" cy="5826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1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306</Words>
  <Application>Microsoft Office PowerPoint</Application>
  <PresentationFormat>Widescreen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Richard E. Norman and Race Filmmaking</vt:lpstr>
      <vt:lpstr>History of the Black Film Center/Archive</vt:lpstr>
      <vt:lpstr>Formats</vt:lpstr>
      <vt:lpstr>Richard E. Norman and Race Filmmaking Collection</vt:lpstr>
      <vt:lpstr>Notable Things about Norman</vt:lpstr>
      <vt:lpstr>Norman Films with Black Casts</vt:lpstr>
      <vt:lpstr>Accessing material</vt:lpstr>
      <vt:lpstr>Rules for Working with Materials</vt:lpstr>
      <vt:lpstr>Richard E. Norman and Racefilmmaking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Sewald, Ronda</dc:creator>
  <cp:lastModifiedBy>Sewald, Ronda</cp:lastModifiedBy>
  <cp:revision>38</cp:revision>
  <dcterms:created xsi:type="dcterms:W3CDTF">2017-02-06T19:45:15Z</dcterms:created>
  <dcterms:modified xsi:type="dcterms:W3CDTF">2018-10-29T17:04:10Z</dcterms:modified>
</cp:coreProperties>
</file>